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Tiro Devanagari Hindi"/>
      <p:regular r:id="rId17"/>
      <p: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TiroDevanagariHindi-regular.fnt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TiroDevanagariHindi-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a40cc2dce5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a40cc2dce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image.png" id="84" name="Google Shape;84;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5" name="Google Shape;85;p13"/>
          <p:cNvSpPr txBox="1"/>
          <p:nvPr/>
        </p:nvSpPr>
        <p:spPr>
          <a:xfrm>
            <a:off x="3540680" y="2032694"/>
            <a:ext cx="5110638" cy="1508521"/>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5400" u="none" cap="none" strike="noStrike">
                <a:solidFill>
                  <a:srgbClr val="FFFFFF"/>
                </a:solidFill>
                <a:latin typeface="Tiro Devanagari Hindi"/>
                <a:ea typeface="Tiro Devanagari Hindi"/>
                <a:cs typeface="Tiro Devanagari Hindi"/>
                <a:sym typeface="Tiro Devanagari Hindi"/>
              </a:rPr>
              <a:t>निकोलो मैकियावेली</a:t>
            </a:r>
            <a:br>
              <a:rPr b="0" i="0" lang="en-US" sz="1800" u="none" cap="none" strike="noStrike">
                <a:solidFill>
                  <a:schemeClr val="dk1"/>
                </a:solidFill>
                <a:latin typeface="Calibri"/>
                <a:ea typeface="Calibri"/>
                <a:cs typeface="Calibri"/>
                <a:sym typeface="Calibri"/>
              </a:rPr>
            </a:br>
            <a:r>
              <a:rPr b="1" i="0" lang="en-US" sz="5400" u="none" cap="none" strike="noStrike">
                <a:solidFill>
                  <a:srgbClr val="DEFF9A"/>
                </a:solidFill>
                <a:latin typeface="Tiro Devanagari Hindi"/>
                <a:ea typeface="Tiro Devanagari Hindi"/>
                <a:cs typeface="Tiro Devanagari Hindi"/>
                <a:sym typeface="Tiro Devanagari Hindi"/>
              </a:rPr>
              <a:t>राजनीतिक विचार</a:t>
            </a:r>
            <a:endParaRPr/>
          </a:p>
        </p:txBody>
      </p:sp>
      <p:sp>
        <p:nvSpPr>
          <p:cNvPr id="86" name="Google Shape;86;p13"/>
          <p:cNvSpPr txBox="1"/>
          <p:nvPr/>
        </p:nvSpPr>
        <p:spPr>
          <a:xfrm>
            <a:off x="3662362" y="4131766"/>
            <a:ext cx="4867275" cy="426690"/>
          </a:xfrm>
          <a:prstGeom prst="rect">
            <a:avLst/>
          </a:prstGeom>
          <a:noFill/>
          <a:ln>
            <a:noFill/>
          </a:ln>
        </p:spPr>
        <p:txBody>
          <a:bodyPr anchorCtr="0" anchor="t" bIns="0" lIns="0" spcFirstLastPara="1" rIns="0" wrap="square" tIns="0">
            <a:spAutoFit/>
          </a:bodyPr>
          <a:lstStyle/>
          <a:p>
            <a:pPr indent="0" lvl="0" marL="0" marR="0" rtl="0" algn="ctr">
              <a:lnSpc>
                <a:spcPct val="159952"/>
              </a:lnSpc>
              <a:spcBef>
                <a:spcPts val="0"/>
              </a:spcBef>
              <a:spcAft>
                <a:spcPts val="0"/>
              </a:spcAft>
              <a:buNone/>
            </a:pPr>
            <a:r>
              <a:rPr b="0" i="0" lang="en-US" sz="2100" u="none" cap="none" strike="noStrike">
                <a:solidFill>
                  <a:srgbClr val="DEFF9A"/>
                </a:solidFill>
                <a:latin typeface="Tiro Devanagari Hindi"/>
                <a:ea typeface="Tiro Devanagari Hindi"/>
                <a:cs typeface="Tiro Devanagari Hindi"/>
                <a:sym typeface="Tiro Devanagari Hindi"/>
              </a:rPr>
              <a:t>आधुनिक राजनीति विज्ञान के जनक</a:t>
            </a:r>
            <a:endParaRPr/>
          </a:p>
        </p:txBody>
      </p:sp>
      <p:sp>
        <p:nvSpPr>
          <p:cNvPr id="87" name="Google Shape;87;p13"/>
          <p:cNvSpPr txBox="1"/>
          <p:nvPr/>
        </p:nvSpPr>
        <p:spPr>
          <a:xfrm>
            <a:off x="7978500" y="4558450"/>
            <a:ext cx="42390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700">
                <a:solidFill>
                  <a:schemeClr val="lt1"/>
                </a:solidFill>
                <a:latin typeface="Calibri"/>
                <a:ea typeface="Calibri"/>
                <a:cs typeface="Calibri"/>
                <a:sym typeface="Calibri"/>
              </a:rPr>
              <a:t>Presented by</a:t>
            </a:r>
            <a:endParaRPr sz="3700">
              <a:solidFill>
                <a:schemeClr val="lt1"/>
              </a:solidFill>
              <a:latin typeface="Calibri"/>
              <a:ea typeface="Calibri"/>
              <a:cs typeface="Calibri"/>
              <a:sym typeface="Calibri"/>
            </a:endParaRPr>
          </a:p>
          <a:p>
            <a:pPr indent="0" lvl="0" marL="0" rtl="0" algn="l">
              <a:spcBef>
                <a:spcPts val="0"/>
              </a:spcBef>
              <a:spcAft>
                <a:spcPts val="0"/>
              </a:spcAft>
              <a:buNone/>
            </a:pPr>
            <a:r>
              <a:rPr lang="en-US" sz="3700">
                <a:solidFill>
                  <a:schemeClr val="lt1"/>
                </a:solidFill>
                <a:latin typeface="Calibri"/>
                <a:ea typeface="Calibri"/>
                <a:cs typeface="Calibri"/>
                <a:sym typeface="Calibri"/>
              </a:rPr>
              <a:t>Dr. Bharti Soni</a:t>
            </a:r>
            <a:endParaRPr sz="3700">
              <a:solidFill>
                <a:schemeClr val="lt1"/>
              </a:solidFill>
              <a:latin typeface="Calibri"/>
              <a:ea typeface="Calibri"/>
              <a:cs typeface="Calibri"/>
              <a:sym typeface="Calibri"/>
            </a:endParaRPr>
          </a:p>
        </p:txBody>
      </p:sp>
      <p:sp>
        <p:nvSpPr>
          <p:cNvPr id="88" name="Google Shape;88;p13"/>
          <p:cNvSpPr txBox="1"/>
          <p:nvPr/>
        </p:nvSpPr>
        <p:spPr>
          <a:xfrm>
            <a:off x="6871500" y="5840100"/>
            <a:ext cx="5346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3200">
                <a:solidFill>
                  <a:schemeClr val="lt1"/>
                </a:solidFill>
                <a:latin typeface="Calibri"/>
                <a:ea typeface="Calibri"/>
                <a:cs typeface="Calibri"/>
                <a:sym typeface="Calibri"/>
              </a:rPr>
              <a:t>Department of Political Science</a:t>
            </a:r>
            <a:endParaRPr sz="32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72A"/>
        </a:solidFill>
      </p:bgPr>
    </p:bg>
    <p:spTree>
      <p:nvGrpSpPr>
        <p:cNvPr id="192" name="Shape 192"/>
        <p:cNvGrpSpPr/>
        <p:nvPr/>
      </p:nvGrpSpPr>
      <p:grpSpPr>
        <a:xfrm>
          <a:off x="0" y="0"/>
          <a:ext cx="0" cy="0"/>
          <a:chOff x="0" y="0"/>
          <a:chExt cx="0" cy="0"/>
        </a:xfrm>
      </p:grpSpPr>
      <p:pic>
        <p:nvPicPr>
          <p:cNvPr descr="image.png" id="193" name="Google Shape;193;p22"/>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94" name="Google Shape;194;p22"/>
          <p:cNvPicPr preferRelativeResize="0"/>
          <p:nvPr/>
        </p:nvPicPr>
        <p:blipFill rotWithShape="1">
          <a:blip r:embed="rId4">
            <a:alphaModFix/>
          </a:blip>
          <a:srcRect b="0" l="0" r="0" t="0"/>
          <a:stretch/>
        </p:blipFill>
        <p:spPr>
          <a:xfrm>
            <a:off x="571500" y="1819275"/>
            <a:ext cx="3492400" cy="4657725"/>
          </a:xfrm>
          <a:prstGeom prst="rect">
            <a:avLst/>
          </a:prstGeom>
          <a:noFill/>
          <a:ln>
            <a:noFill/>
          </a:ln>
        </p:spPr>
      </p:pic>
      <p:pic>
        <p:nvPicPr>
          <p:cNvPr descr="image.png" id="195" name="Google Shape;195;p22"/>
          <p:cNvPicPr preferRelativeResize="0"/>
          <p:nvPr/>
        </p:nvPicPr>
        <p:blipFill rotWithShape="1">
          <a:blip r:embed="rId5">
            <a:alphaModFix/>
          </a:blip>
          <a:srcRect b="0" l="0" r="0" t="0"/>
          <a:stretch/>
        </p:blipFill>
        <p:spPr>
          <a:xfrm>
            <a:off x="4349650" y="1819275"/>
            <a:ext cx="3492549" cy="4657725"/>
          </a:xfrm>
          <a:prstGeom prst="rect">
            <a:avLst/>
          </a:prstGeom>
          <a:noFill/>
          <a:ln>
            <a:noFill/>
          </a:ln>
        </p:spPr>
      </p:pic>
      <p:pic>
        <p:nvPicPr>
          <p:cNvPr descr="image.png" id="196" name="Google Shape;196;p22"/>
          <p:cNvPicPr preferRelativeResize="0"/>
          <p:nvPr/>
        </p:nvPicPr>
        <p:blipFill rotWithShape="1">
          <a:blip r:embed="rId6">
            <a:alphaModFix/>
          </a:blip>
          <a:srcRect b="0" l="0" r="0" t="0"/>
          <a:stretch/>
        </p:blipFill>
        <p:spPr>
          <a:xfrm>
            <a:off x="8127950" y="1819275"/>
            <a:ext cx="3492400" cy="4657725"/>
          </a:xfrm>
          <a:prstGeom prst="rect">
            <a:avLst/>
          </a:prstGeom>
          <a:noFill/>
          <a:ln>
            <a:noFill/>
          </a:ln>
        </p:spPr>
      </p:pic>
      <p:sp>
        <p:nvSpPr>
          <p:cNvPr id="197" name="Google Shape;197;p22"/>
          <p:cNvSpPr txBox="1"/>
          <p:nvPr/>
        </p:nvSpPr>
        <p:spPr>
          <a:xfrm>
            <a:off x="1182558" y="2828925"/>
            <a:ext cx="2270283" cy="3524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2100" u="none" cap="none" strike="noStrike">
                <a:solidFill>
                  <a:srgbClr val="DEFF9A"/>
                </a:solidFill>
                <a:latin typeface="Tiro Devanagari Hindi"/>
                <a:ea typeface="Tiro Devanagari Hindi"/>
                <a:cs typeface="Tiro Devanagari Hindi"/>
                <a:sym typeface="Tiro Devanagari Hindi"/>
              </a:rPr>
              <a:t>यथार्थवाद (Realism)</a:t>
            </a:r>
            <a:endParaRPr/>
          </a:p>
        </p:txBody>
      </p:sp>
      <p:sp>
        <p:nvSpPr>
          <p:cNvPr id="198" name="Google Shape;198;p22"/>
          <p:cNvSpPr txBox="1"/>
          <p:nvPr/>
        </p:nvSpPr>
        <p:spPr>
          <a:xfrm>
            <a:off x="866775" y="3533775"/>
            <a:ext cx="2901850" cy="1340643"/>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650" u="none" cap="none" strike="noStrike">
                <a:solidFill>
                  <a:srgbClr val="CBD5E1"/>
                </a:solidFill>
                <a:latin typeface="Tiro Devanagari Hindi"/>
                <a:ea typeface="Tiro Devanagari Hindi"/>
                <a:cs typeface="Tiro Devanagari Hindi"/>
                <a:sym typeface="Tiro Devanagari Hindi"/>
              </a:rPr>
              <a:t>उन्होंने राजनीति को आदर्शों की दुनिया से निकालकर 'क्या है' की वास्तविकता पर खड़ा किया। इसे 'Realpolitik' की शुरुआत माना जाता है।</a:t>
            </a:r>
            <a:endParaRPr/>
          </a:p>
        </p:txBody>
      </p:sp>
      <p:sp>
        <p:nvSpPr>
          <p:cNvPr id="199" name="Google Shape;199;p22"/>
          <p:cNvSpPr txBox="1"/>
          <p:nvPr/>
        </p:nvSpPr>
        <p:spPr>
          <a:xfrm>
            <a:off x="4630668" y="2828925"/>
            <a:ext cx="2930366" cy="3524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2100" u="none" cap="none" strike="noStrike">
                <a:solidFill>
                  <a:srgbClr val="DEFF9A"/>
                </a:solidFill>
                <a:latin typeface="Tiro Devanagari Hindi"/>
                <a:ea typeface="Tiro Devanagari Hindi"/>
                <a:cs typeface="Tiro Devanagari Hindi"/>
                <a:sym typeface="Tiro Devanagari Hindi"/>
              </a:rPr>
              <a:t>धर्मनिरपेक्षता (Secularism)</a:t>
            </a:r>
            <a:endParaRPr/>
          </a:p>
        </p:txBody>
      </p:sp>
      <p:sp>
        <p:nvSpPr>
          <p:cNvPr id="200" name="Google Shape;200;p22"/>
          <p:cNvSpPr txBox="1"/>
          <p:nvPr/>
        </p:nvSpPr>
        <p:spPr>
          <a:xfrm>
            <a:off x="4644925" y="3533775"/>
            <a:ext cx="2901999" cy="1005482"/>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650" u="none" cap="none" strike="noStrike">
                <a:solidFill>
                  <a:srgbClr val="CBD5E1"/>
                </a:solidFill>
                <a:latin typeface="Tiro Devanagari Hindi"/>
                <a:ea typeface="Tiro Devanagari Hindi"/>
                <a:cs typeface="Tiro Devanagari Hindi"/>
                <a:sym typeface="Tiro Devanagari Hindi"/>
              </a:rPr>
              <a:t>उन्होंने चर्च और राज्य को अलग करने की वकालत की। उनके लिए राज्य सर्वोच्च संस्था थी, धर्म नहीं।</a:t>
            </a:r>
            <a:endParaRPr/>
          </a:p>
        </p:txBody>
      </p:sp>
      <p:sp>
        <p:nvSpPr>
          <p:cNvPr id="201" name="Google Shape;201;p22"/>
          <p:cNvSpPr txBox="1"/>
          <p:nvPr/>
        </p:nvSpPr>
        <p:spPr>
          <a:xfrm>
            <a:off x="8593990" y="2828925"/>
            <a:ext cx="2560320" cy="3524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2100" u="none" cap="none" strike="noStrike">
                <a:solidFill>
                  <a:srgbClr val="DEFF9A"/>
                </a:solidFill>
                <a:latin typeface="Tiro Devanagari Hindi"/>
                <a:ea typeface="Tiro Devanagari Hindi"/>
                <a:cs typeface="Tiro Devanagari Hindi"/>
                <a:sym typeface="Tiro Devanagari Hindi"/>
              </a:rPr>
              <a:t>राष्ट्रवाद (Nationalism)</a:t>
            </a:r>
            <a:endParaRPr/>
          </a:p>
        </p:txBody>
      </p:sp>
      <p:sp>
        <p:nvSpPr>
          <p:cNvPr id="202" name="Google Shape;202;p22"/>
          <p:cNvSpPr txBox="1"/>
          <p:nvPr/>
        </p:nvSpPr>
        <p:spPr>
          <a:xfrm>
            <a:off x="8423225" y="3533775"/>
            <a:ext cx="2901850" cy="1005482"/>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650" u="none" cap="none" strike="noStrike">
                <a:solidFill>
                  <a:srgbClr val="CBD5E1"/>
                </a:solidFill>
                <a:latin typeface="Tiro Devanagari Hindi"/>
                <a:ea typeface="Tiro Devanagari Hindi"/>
                <a:cs typeface="Tiro Devanagari Hindi"/>
                <a:sym typeface="Tiro Devanagari Hindi"/>
              </a:rPr>
              <a:t>उन्होंने एक एकीकृत राष्ट्र-राज्य की कल्पना की, जिसने बाद में आधुनिक राष्ट्रवाद की नींव रखी।</a:t>
            </a:r>
            <a:endParaRPr/>
          </a:p>
        </p:txBody>
      </p:sp>
      <p:sp>
        <p:nvSpPr>
          <p:cNvPr id="203" name="Google Shape;203;p22"/>
          <p:cNvSpPr txBox="1"/>
          <p:nvPr/>
        </p:nvSpPr>
        <p:spPr>
          <a:xfrm>
            <a:off x="571500" y="381000"/>
            <a:ext cx="11601450" cy="6286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600" u="none" cap="none" strike="noStrike">
                <a:solidFill>
                  <a:srgbClr val="F1F5F9"/>
                </a:solidFill>
                <a:latin typeface="Tiro Devanagari Hindi"/>
                <a:ea typeface="Tiro Devanagari Hindi"/>
                <a:cs typeface="Tiro Devanagari Hindi"/>
                <a:sym typeface="Tiro Devanagari Hindi"/>
              </a:rPr>
              <a:t>मैकियावेली का प्रभाव (Legacy)</a:t>
            </a:r>
            <a:endParaRPr/>
          </a:p>
        </p:txBody>
      </p:sp>
      <p:sp>
        <p:nvSpPr>
          <p:cNvPr id="204" name="Google Shape;204;p22"/>
          <p:cNvSpPr/>
          <p:nvPr/>
        </p:nvSpPr>
        <p:spPr>
          <a:xfrm>
            <a:off x="571500" y="1133475"/>
            <a:ext cx="11049000" cy="19050"/>
          </a:xfrm>
          <a:prstGeom prst="rect">
            <a:avLst/>
          </a:prstGeom>
          <a:solidFill>
            <a:srgbClr val="334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C1130"/>
        </a:solidFill>
      </p:bgPr>
    </p:bg>
    <p:spTree>
      <p:nvGrpSpPr>
        <p:cNvPr id="208" name="Shape 208"/>
        <p:cNvGrpSpPr/>
        <p:nvPr/>
      </p:nvGrpSpPr>
      <p:grpSpPr>
        <a:xfrm>
          <a:off x="0" y="0"/>
          <a:ext cx="0" cy="0"/>
          <a:chOff x="0" y="0"/>
          <a:chExt cx="0" cy="0"/>
        </a:xfrm>
      </p:grpSpPr>
      <p:sp>
        <p:nvSpPr>
          <p:cNvPr id="209" name="Google Shape;209;p23"/>
          <p:cNvSpPr txBox="1"/>
          <p:nvPr/>
        </p:nvSpPr>
        <p:spPr>
          <a:xfrm>
            <a:off x="1701000" y="2767500"/>
            <a:ext cx="77760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600">
                <a:solidFill>
                  <a:schemeClr val="dk1"/>
                </a:solidFill>
                <a:latin typeface="Calibri"/>
                <a:ea typeface="Calibri"/>
                <a:cs typeface="Calibri"/>
                <a:sym typeface="Calibri"/>
              </a:rPr>
              <a:t>     </a:t>
            </a:r>
            <a:r>
              <a:rPr lang="en-US" sz="9600">
                <a:solidFill>
                  <a:schemeClr val="lt1"/>
                </a:solidFill>
                <a:latin typeface="Calibri"/>
                <a:ea typeface="Calibri"/>
                <a:cs typeface="Calibri"/>
                <a:sym typeface="Calibri"/>
              </a:rPr>
              <a:t>THANKYOU</a:t>
            </a:r>
            <a:endParaRPr sz="96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72A"/>
        </a:solidFill>
      </p:bgPr>
    </p:bg>
    <p:spTree>
      <p:nvGrpSpPr>
        <p:cNvPr id="92" name="Shape 92"/>
        <p:cNvGrpSpPr/>
        <p:nvPr/>
      </p:nvGrpSpPr>
      <p:grpSpPr>
        <a:xfrm>
          <a:off x="0" y="0"/>
          <a:ext cx="0" cy="0"/>
          <a:chOff x="0" y="0"/>
          <a:chExt cx="0" cy="0"/>
        </a:xfrm>
      </p:grpSpPr>
      <p:pic>
        <p:nvPicPr>
          <p:cNvPr descr="image.png" id="93" name="Google Shape;93;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4" name="Google Shape;94;p14"/>
          <p:cNvSpPr txBox="1"/>
          <p:nvPr/>
        </p:nvSpPr>
        <p:spPr>
          <a:xfrm>
            <a:off x="571500" y="1151036"/>
            <a:ext cx="5200650" cy="6286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600" u="none" cap="none" strike="noStrike">
                <a:solidFill>
                  <a:srgbClr val="F1F5F9"/>
                </a:solidFill>
                <a:latin typeface="Tiro Devanagari Hindi"/>
                <a:ea typeface="Tiro Devanagari Hindi"/>
                <a:cs typeface="Tiro Devanagari Hindi"/>
                <a:sym typeface="Tiro Devanagari Hindi"/>
              </a:rPr>
              <a:t>परिचय (Introduction)</a:t>
            </a:r>
            <a:endParaRPr/>
          </a:p>
        </p:txBody>
      </p:sp>
      <p:sp>
        <p:nvSpPr>
          <p:cNvPr id="95" name="Google Shape;95;p14"/>
          <p:cNvSpPr/>
          <p:nvPr/>
        </p:nvSpPr>
        <p:spPr>
          <a:xfrm>
            <a:off x="571500" y="1903511"/>
            <a:ext cx="4953000" cy="19050"/>
          </a:xfrm>
          <a:prstGeom prst="rect">
            <a:avLst/>
          </a:prstGeom>
          <a:solidFill>
            <a:srgbClr val="334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6" name="Google Shape;96;p14"/>
          <p:cNvSpPr txBox="1"/>
          <p:nvPr/>
        </p:nvSpPr>
        <p:spPr>
          <a:xfrm>
            <a:off x="571500" y="2417861"/>
            <a:ext cx="4953000" cy="67032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650" u="none" cap="none" strike="noStrike">
                <a:solidFill>
                  <a:srgbClr val="CBD5E1"/>
                </a:solidFill>
                <a:latin typeface="Tiro Devanagari Hindi"/>
                <a:ea typeface="Tiro Devanagari Hindi"/>
                <a:cs typeface="Tiro Devanagari Hindi"/>
                <a:sym typeface="Tiro Devanagari Hindi"/>
              </a:rPr>
              <a:t>निकोलो मैकियावेली (1469-1527)</a:t>
            </a:r>
            <a:r>
              <a:rPr b="0" i="0" lang="en-US" sz="1650" u="none" cap="none" strike="noStrike">
                <a:solidFill>
                  <a:srgbClr val="CBD5E1"/>
                </a:solidFill>
                <a:latin typeface="Tiro Devanagari Hindi"/>
                <a:ea typeface="Tiro Devanagari Hindi"/>
                <a:cs typeface="Tiro Devanagari Hindi"/>
                <a:sym typeface="Tiro Devanagari Hindi"/>
              </a:rPr>
              <a:t> इटली के फ्लोरेंस गणराज्य के एक प्रसिद्ध राजनयिक, लेखक और दार्शनिक थे।</a:t>
            </a:r>
            <a:endParaRPr/>
          </a:p>
        </p:txBody>
      </p:sp>
      <p:sp>
        <p:nvSpPr>
          <p:cNvPr id="97" name="Google Shape;97;p14"/>
          <p:cNvSpPr txBox="1"/>
          <p:nvPr/>
        </p:nvSpPr>
        <p:spPr>
          <a:xfrm>
            <a:off x="857250" y="3450133"/>
            <a:ext cx="4667250" cy="33516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CBD5E1"/>
                </a:solidFill>
                <a:latin typeface="Tiro Devanagari Hindi"/>
                <a:ea typeface="Tiro Devanagari Hindi"/>
                <a:cs typeface="Tiro Devanagari Hindi"/>
                <a:sym typeface="Tiro Devanagari Hindi"/>
              </a:rPr>
              <a:t>उन्हें </a:t>
            </a:r>
            <a:r>
              <a:rPr b="1" i="0" lang="en-US" sz="1650" u="none" cap="none" strike="noStrike">
                <a:solidFill>
                  <a:srgbClr val="CBD5E1"/>
                </a:solidFill>
                <a:latin typeface="Tiro Devanagari Hindi"/>
                <a:ea typeface="Tiro Devanagari Hindi"/>
                <a:cs typeface="Tiro Devanagari Hindi"/>
                <a:sym typeface="Tiro Devanagari Hindi"/>
              </a:rPr>
              <a:t>आधुनिक राजनीति विज्ञान का जनक</a:t>
            </a:r>
            <a:r>
              <a:rPr b="0" i="0" lang="en-US" sz="1650" u="none" cap="none" strike="noStrike">
                <a:solidFill>
                  <a:srgbClr val="CBD5E1"/>
                </a:solidFill>
                <a:latin typeface="Tiro Devanagari Hindi"/>
                <a:ea typeface="Tiro Devanagari Hindi"/>
                <a:cs typeface="Tiro Devanagari Hindi"/>
                <a:sym typeface="Tiro Devanagari Hindi"/>
              </a:rPr>
              <a:t> माना जाता है।</a:t>
            </a:r>
            <a:endParaRPr/>
          </a:p>
        </p:txBody>
      </p:sp>
      <p:sp>
        <p:nvSpPr>
          <p:cNvPr id="98" name="Google Shape;98;p14"/>
          <p:cNvSpPr txBox="1"/>
          <p:nvPr/>
        </p:nvSpPr>
        <p:spPr>
          <a:xfrm>
            <a:off x="857250" y="3928169"/>
            <a:ext cx="4667250" cy="67032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CBD5E1"/>
                </a:solidFill>
                <a:latin typeface="Tiro Devanagari Hindi"/>
                <a:ea typeface="Tiro Devanagari Hindi"/>
                <a:cs typeface="Tiro Devanagari Hindi"/>
                <a:sym typeface="Tiro Devanagari Hindi"/>
              </a:rPr>
              <a:t>उस समय इटली छोटे-छोटे राज्यों में बंटा हुआ था और विदेशी आक्रमणों का सामना कर रहा था।</a:t>
            </a:r>
            <a:endParaRPr/>
          </a:p>
        </p:txBody>
      </p:sp>
      <p:sp>
        <p:nvSpPr>
          <p:cNvPr id="99" name="Google Shape;99;p14"/>
          <p:cNvSpPr txBox="1"/>
          <p:nvPr/>
        </p:nvSpPr>
        <p:spPr>
          <a:xfrm>
            <a:off x="857250" y="4741366"/>
            <a:ext cx="4667250" cy="67032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CBD5E1"/>
                </a:solidFill>
                <a:latin typeface="Tiro Devanagari Hindi"/>
                <a:ea typeface="Tiro Devanagari Hindi"/>
                <a:cs typeface="Tiro Devanagari Hindi"/>
                <a:sym typeface="Tiro Devanagari Hindi"/>
              </a:rPr>
              <a:t>मैकियावेली एक मजबूत और एकीकृत इटली का सपना देखते थे।</a:t>
            </a:r>
            <a:endParaRPr/>
          </a:p>
        </p:txBody>
      </p:sp>
      <p:sp>
        <p:nvSpPr>
          <p:cNvPr id="100" name="Google Shape;100;p14"/>
          <p:cNvSpPr txBox="1"/>
          <p:nvPr/>
        </p:nvSpPr>
        <p:spPr>
          <a:xfrm>
            <a:off x="571500" y="3402508"/>
            <a:ext cx="152400" cy="4572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250" u="none" cap="none" strike="noStrike">
                <a:solidFill>
                  <a:srgbClr val="DEFF9A"/>
                </a:solidFill>
                <a:latin typeface="Tiro Devanagari Hindi"/>
                <a:ea typeface="Tiro Devanagari Hindi"/>
                <a:cs typeface="Tiro Devanagari Hindi"/>
                <a:sym typeface="Tiro Devanagari Hindi"/>
              </a:rPr>
              <a:t>•</a:t>
            </a:r>
            <a:endParaRPr/>
          </a:p>
        </p:txBody>
      </p:sp>
      <p:sp>
        <p:nvSpPr>
          <p:cNvPr id="101" name="Google Shape;101;p14"/>
          <p:cNvSpPr txBox="1"/>
          <p:nvPr/>
        </p:nvSpPr>
        <p:spPr>
          <a:xfrm>
            <a:off x="571500" y="3880544"/>
            <a:ext cx="152400" cy="4572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250" u="none" cap="none" strike="noStrike">
                <a:solidFill>
                  <a:srgbClr val="DEFF9A"/>
                </a:solidFill>
                <a:latin typeface="Tiro Devanagari Hindi"/>
                <a:ea typeface="Tiro Devanagari Hindi"/>
                <a:cs typeface="Tiro Devanagari Hindi"/>
                <a:sym typeface="Tiro Devanagari Hindi"/>
              </a:rPr>
              <a:t>•</a:t>
            </a:r>
            <a:endParaRPr/>
          </a:p>
        </p:txBody>
      </p:sp>
      <p:sp>
        <p:nvSpPr>
          <p:cNvPr id="102" name="Google Shape;102;p14"/>
          <p:cNvSpPr txBox="1"/>
          <p:nvPr/>
        </p:nvSpPr>
        <p:spPr>
          <a:xfrm>
            <a:off x="571500" y="4693741"/>
            <a:ext cx="152400" cy="4572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250" u="none" cap="none" strike="noStrike">
                <a:solidFill>
                  <a:srgbClr val="DEFF9A"/>
                </a:solidFill>
                <a:latin typeface="Tiro Devanagari Hindi"/>
                <a:ea typeface="Tiro Devanagari Hindi"/>
                <a:cs typeface="Tiro Devanagari Hindi"/>
                <a:sym typeface="Tiro Devanagari Hindi"/>
              </a:rPr>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72A"/>
        </a:solidFill>
      </p:bgPr>
    </p:bg>
    <p:spTree>
      <p:nvGrpSpPr>
        <p:cNvPr id="106" name="Shape 106"/>
        <p:cNvGrpSpPr/>
        <p:nvPr/>
      </p:nvGrpSpPr>
      <p:grpSpPr>
        <a:xfrm>
          <a:off x="0" y="0"/>
          <a:ext cx="0" cy="0"/>
          <a:chOff x="0" y="0"/>
          <a:chExt cx="0" cy="0"/>
        </a:xfrm>
      </p:grpSpPr>
      <p:pic>
        <p:nvPicPr>
          <p:cNvPr descr="image.png" id="107" name="Google Shape;107;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8" name="Google Shape;108;p15"/>
          <p:cNvSpPr txBox="1"/>
          <p:nvPr/>
        </p:nvSpPr>
        <p:spPr>
          <a:xfrm>
            <a:off x="571500" y="2285404"/>
            <a:ext cx="5500687" cy="3524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100" u="none" cap="none" strike="noStrike">
                <a:solidFill>
                  <a:srgbClr val="DEFF9A"/>
                </a:solidFill>
                <a:latin typeface="Tiro Devanagari Hindi"/>
                <a:ea typeface="Tiro Devanagari Hindi"/>
                <a:cs typeface="Tiro Devanagari Hindi"/>
                <a:sym typeface="Tiro Devanagari Hindi"/>
              </a:rPr>
              <a:t>द प्रिंस (The Prince) - 1532</a:t>
            </a:r>
            <a:endParaRPr/>
          </a:p>
        </p:txBody>
      </p:sp>
      <p:sp>
        <p:nvSpPr>
          <p:cNvPr id="109" name="Google Shape;109;p15"/>
          <p:cNvSpPr txBox="1"/>
          <p:nvPr/>
        </p:nvSpPr>
        <p:spPr>
          <a:xfrm>
            <a:off x="571500" y="2847379"/>
            <a:ext cx="5238750" cy="1005482"/>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CBD5E1"/>
                </a:solidFill>
                <a:latin typeface="Tiro Devanagari Hindi"/>
                <a:ea typeface="Tiro Devanagari Hindi"/>
                <a:cs typeface="Tiro Devanagari Hindi"/>
                <a:sym typeface="Tiro Devanagari Hindi"/>
              </a:rPr>
              <a:t>यह उनकी सबसे प्रसिद्ध कृति है। इसमें उन्होंने </a:t>
            </a:r>
            <a:r>
              <a:rPr b="1" i="0" lang="en-US" sz="1650" u="none" cap="none" strike="noStrike">
                <a:solidFill>
                  <a:srgbClr val="CBD5E1"/>
                </a:solidFill>
                <a:latin typeface="Tiro Devanagari Hindi"/>
                <a:ea typeface="Tiro Devanagari Hindi"/>
                <a:cs typeface="Tiro Devanagari Hindi"/>
                <a:sym typeface="Tiro Devanagari Hindi"/>
              </a:rPr>
              <a:t>राजतंत्र (Monarchy)</a:t>
            </a:r>
            <a:r>
              <a:rPr b="0" i="0" lang="en-US" sz="1650" u="none" cap="none" strike="noStrike">
                <a:solidFill>
                  <a:srgbClr val="CBD5E1"/>
                </a:solidFill>
                <a:latin typeface="Tiro Devanagari Hindi"/>
                <a:ea typeface="Tiro Devanagari Hindi"/>
                <a:cs typeface="Tiro Devanagari Hindi"/>
                <a:sym typeface="Tiro Devanagari Hindi"/>
              </a:rPr>
              <a:t> और सत्ता हासिल करने तथा उसे बनाए रखने के तरीकों का वर्णन किया है। यह शासकों के लिए एक व्यावहारिक मार्गदर्शिका है।</a:t>
            </a:r>
            <a:endParaRPr/>
          </a:p>
        </p:txBody>
      </p:sp>
      <p:sp>
        <p:nvSpPr>
          <p:cNvPr id="110" name="Google Shape;110;p15"/>
          <p:cNvSpPr txBox="1"/>
          <p:nvPr/>
        </p:nvSpPr>
        <p:spPr>
          <a:xfrm>
            <a:off x="571500" y="4233862"/>
            <a:ext cx="5500687" cy="3524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100" u="none" cap="none" strike="noStrike">
                <a:solidFill>
                  <a:srgbClr val="DEFF9A"/>
                </a:solidFill>
                <a:latin typeface="Tiro Devanagari Hindi"/>
                <a:ea typeface="Tiro Devanagari Hindi"/>
                <a:cs typeface="Tiro Devanagari Hindi"/>
                <a:sym typeface="Tiro Devanagari Hindi"/>
              </a:rPr>
              <a:t>द डिस्कोर्सेस (The Discourses)</a:t>
            </a:r>
            <a:endParaRPr/>
          </a:p>
        </p:txBody>
      </p:sp>
      <p:sp>
        <p:nvSpPr>
          <p:cNvPr id="111" name="Google Shape;111;p15"/>
          <p:cNvSpPr txBox="1"/>
          <p:nvPr/>
        </p:nvSpPr>
        <p:spPr>
          <a:xfrm>
            <a:off x="571500" y="4795837"/>
            <a:ext cx="5238750" cy="1005482"/>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CBD5E1"/>
                </a:solidFill>
                <a:latin typeface="Tiro Devanagari Hindi"/>
                <a:ea typeface="Tiro Devanagari Hindi"/>
                <a:cs typeface="Tiro Devanagari Hindi"/>
                <a:sym typeface="Tiro Devanagari Hindi"/>
              </a:rPr>
              <a:t>इस पुस्तक में उन्होंने </a:t>
            </a:r>
            <a:r>
              <a:rPr b="1" i="0" lang="en-US" sz="1650" u="none" cap="none" strike="noStrike">
                <a:solidFill>
                  <a:srgbClr val="CBD5E1"/>
                </a:solidFill>
                <a:latin typeface="Tiro Devanagari Hindi"/>
                <a:ea typeface="Tiro Devanagari Hindi"/>
                <a:cs typeface="Tiro Devanagari Hindi"/>
                <a:sym typeface="Tiro Devanagari Hindi"/>
              </a:rPr>
              <a:t>गणतंत्र (Republic)</a:t>
            </a:r>
            <a:r>
              <a:rPr b="0" i="0" lang="en-US" sz="1650" u="none" cap="none" strike="noStrike">
                <a:solidFill>
                  <a:srgbClr val="CBD5E1"/>
                </a:solidFill>
                <a:latin typeface="Tiro Devanagari Hindi"/>
                <a:ea typeface="Tiro Devanagari Hindi"/>
                <a:cs typeface="Tiro Devanagari Hindi"/>
                <a:sym typeface="Tiro Devanagari Hindi"/>
              </a:rPr>
              <a:t> और स्वतंत्रता के सिद्धांतों पर चर्चा की है। यह अक्सर 'द प्रिंस' के विचारों के पूरक के रूप में देखी जाती है।</a:t>
            </a:r>
            <a:endParaRPr/>
          </a:p>
        </p:txBody>
      </p:sp>
      <p:sp>
        <p:nvSpPr>
          <p:cNvPr id="112" name="Google Shape;112;p15"/>
          <p:cNvSpPr txBox="1"/>
          <p:nvPr/>
        </p:nvSpPr>
        <p:spPr>
          <a:xfrm>
            <a:off x="571500" y="381000"/>
            <a:ext cx="11601450" cy="6286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600" u="none" cap="none" strike="noStrike">
                <a:solidFill>
                  <a:srgbClr val="F1F5F9"/>
                </a:solidFill>
                <a:latin typeface="Tiro Devanagari Hindi"/>
                <a:ea typeface="Tiro Devanagari Hindi"/>
                <a:cs typeface="Tiro Devanagari Hindi"/>
                <a:sym typeface="Tiro Devanagari Hindi"/>
              </a:rPr>
              <a:t>प्रमुख रचनाएँ (Key Works)</a:t>
            </a:r>
            <a:endParaRPr/>
          </a:p>
        </p:txBody>
      </p:sp>
      <p:sp>
        <p:nvSpPr>
          <p:cNvPr id="113" name="Google Shape;113;p15"/>
          <p:cNvSpPr/>
          <p:nvPr/>
        </p:nvSpPr>
        <p:spPr>
          <a:xfrm>
            <a:off x="571500" y="1133475"/>
            <a:ext cx="11049000" cy="19050"/>
          </a:xfrm>
          <a:prstGeom prst="rect">
            <a:avLst/>
          </a:prstGeom>
          <a:solidFill>
            <a:srgbClr val="334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72A"/>
        </a:solidFill>
      </p:bgPr>
    </p:bg>
    <p:spTree>
      <p:nvGrpSpPr>
        <p:cNvPr id="117" name="Shape 117"/>
        <p:cNvGrpSpPr/>
        <p:nvPr/>
      </p:nvGrpSpPr>
      <p:grpSpPr>
        <a:xfrm>
          <a:off x="0" y="0"/>
          <a:ext cx="0" cy="0"/>
          <a:chOff x="0" y="0"/>
          <a:chExt cx="0" cy="0"/>
        </a:xfrm>
      </p:grpSpPr>
      <p:pic>
        <p:nvPicPr>
          <p:cNvPr descr="image.png" id="118" name="Google Shape;118;p1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19" name="Google Shape;119;p16"/>
          <p:cNvPicPr preferRelativeResize="0"/>
          <p:nvPr/>
        </p:nvPicPr>
        <p:blipFill rotWithShape="1">
          <a:blip r:embed="rId4">
            <a:alphaModFix/>
          </a:blip>
          <a:srcRect b="0" l="0" r="0" t="0"/>
          <a:stretch/>
        </p:blipFill>
        <p:spPr>
          <a:xfrm>
            <a:off x="571500" y="2649735"/>
            <a:ext cx="3492400" cy="3827264"/>
          </a:xfrm>
          <a:prstGeom prst="rect">
            <a:avLst/>
          </a:prstGeom>
          <a:noFill/>
          <a:ln>
            <a:noFill/>
          </a:ln>
        </p:spPr>
      </p:pic>
      <p:pic>
        <p:nvPicPr>
          <p:cNvPr descr="image.png" id="120" name="Google Shape;120;p16"/>
          <p:cNvPicPr preferRelativeResize="0"/>
          <p:nvPr/>
        </p:nvPicPr>
        <p:blipFill rotWithShape="1">
          <a:blip r:embed="rId5">
            <a:alphaModFix/>
          </a:blip>
          <a:srcRect b="0" l="0" r="0" t="0"/>
          <a:stretch/>
        </p:blipFill>
        <p:spPr>
          <a:xfrm>
            <a:off x="4349650" y="2649735"/>
            <a:ext cx="3492549" cy="3827264"/>
          </a:xfrm>
          <a:prstGeom prst="rect">
            <a:avLst/>
          </a:prstGeom>
          <a:noFill/>
          <a:ln>
            <a:noFill/>
          </a:ln>
        </p:spPr>
      </p:pic>
      <p:pic>
        <p:nvPicPr>
          <p:cNvPr descr="image.png" id="121" name="Google Shape;121;p16"/>
          <p:cNvPicPr preferRelativeResize="0"/>
          <p:nvPr/>
        </p:nvPicPr>
        <p:blipFill rotWithShape="1">
          <a:blip r:embed="rId6">
            <a:alphaModFix/>
          </a:blip>
          <a:srcRect b="0" l="0" r="0" t="0"/>
          <a:stretch/>
        </p:blipFill>
        <p:spPr>
          <a:xfrm>
            <a:off x="8127950" y="2649735"/>
            <a:ext cx="3492400" cy="3827264"/>
          </a:xfrm>
          <a:prstGeom prst="rect">
            <a:avLst/>
          </a:prstGeom>
          <a:noFill/>
          <a:ln>
            <a:noFill/>
          </a:ln>
        </p:spPr>
      </p:pic>
      <p:sp>
        <p:nvSpPr>
          <p:cNvPr id="122" name="Google Shape;122;p16"/>
          <p:cNvSpPr txBox="1"/>
          <p:nvPr/>
        </p:nvSpPr>
        <p:spPr>
          <a:xfrm>
            <a:off x="571500" y="2028825"/>
            <a:ext cx="11049000" cy="33516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650" u="none" cap="none" strike="noStrike">
                <a:solidFill>
                  <a:srgbClr val="CBD5E1"/>
                </a:solidFill>
                <a:latin typeface="Tiro Devanagari Hindi"/>
                <a:ea typeface="Tiro Devanagari Hindi"/>
                <a:cs typeface="Tiro Devanagari Hindi"/>
                <a:sym typeface="Tiro Devanagari Hindi"/>
              </a:rPr>
              <a:t>मैकियावेली का मानना था कि राजनीति को मानव स्वभाव की वास्तविकता पर आधारित होना चाहिए, न कि आदर्शवादिता पर।</a:t>
            </a:r>
            <a:endParaRPr/>
          </a:p>
        </p:txBody>
      </p:sp>
      <p:sp>
        <p:nvSpPr>
          <p:cNvPr id="123" name="Google Shape;123;p16"/>
          <p:cNvSpPr txBox="1"/>
          <p:nvPr/>
        </p:nvSpPr>
        <p:spPr>
          <a:xfrm>
            <a:off x="1457592" y="3659385"/>
            <a:ext cx="1720215" cy="3524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2100" u="none" cap="none" strike="noStrike">
                <a:solidFill>
                  <a:srgbClr val="DEFF9A"/>
                </a:solidFill>
                <a:latin typeface="Tiro Devanagari Hindi"/>
                <a:ea typeface="Tiro Devanagari Hindi"/>
                <a:cs typeface="Tiro Devanagari Hindi"/>
                <a:sym typeface="Tiro Devanagari Hindi"/>
              </a:rPr>
              <a:t>स्वार्थी (Selfish)</a:t>
            </a:r>
            <a:endParaRPr/>
          </a:p>
        </p:txBody>
      </p:sp>
      <p:sp>
        <p:nvSpPr>
          <p:cNvPr id="124" name="Google Shape;124;p16"/>
          <p:cNvSpPr txBox="1"/>
          <p:nvPr/>
        </p:nvSpPr>
        <p:spPr>
          <a:xfrm>
            <a:off x="866775" y="4364235"/>
            <a:ext cx="2901850" cy="1340643"/>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650" u="none" cap="none" strike="noStrike">
                <a:solidFill>
                  <a:srgbClr val="CBD5E1"/>
                </a:solidFill>
                <a:latin typeface="Tiro Devanagari Hindi"/>
                <a:ea typeface="Tiro Devanagari Hindi"/>
                <a:cs typeface="Tiro Devanagari Hindi"/>
                <a:sym typeface="Tiro Devanagari Hindi"/>
              </a:rPr>
              <a:t>मनुष्य जन्मजात स्वार्थी होता है और हमेशा अपने हितों को प्राथमिकता देता है। वह 'पिता की मृत्यु को भूल सकता है, पर पैतृक संपत्ति को नहीं'</a:t>
            </a:r>
            <a:endParaRPr/>
          </a:p>
        </p:txBody>
      </p:sp>
      <p:sp>
        <p:nvSpPr>
          <p:cNvPr id="125" name="Google Shape;125;p16"/>
          <p:cNvSpPr txBox="1"/>
          <p:nvPr/>
        </p:nvSpPr>
        <p:spPr>
          <a:xfrm>
            <a:off x="5085724" y="3659385"/>
            <a:ext cx="2020252" cy="3524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2100" u="none" cap="none" strike="noStrike">
                <a:solidFill>
                  <a:srgbClr val="DEFF9A"/>
                </a:solidFill>
                <a:latin typeface="Tiro Devanagari Hindi"/>
                <a:ea typeface="Tiro Devanagari Hindi"/>
                <a:cs typeface="Tiro Devanagari Hindi"/>
                <a:sym typeface="Tiro Devanagari Hindi"/>
              </a:rPr>
              <a:t>कपटी (Deceitful)</a:t>
            </a:r>
            <a:endParaRPr/>
          </a:p>
        </p:txBody>
      </p:sp>
      <p:sp>
        <p:nvSpPr>
          <p:cNvPr id="126" name="Google Shape;126;p16"/>
          <p:cNvSpPr txBox="1"/>
          <p:nvPr/>
        </p:nvSpPr>
        <p:spPr>
          <a:xfrm>
            <a:off x="4644925" y="4364235"/>
            <a:ext cx="2901999" cy="1340643"/>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650" u="none" cap="none" strike="noStrike">
                <a:solidFill>
                  <a:srgbClr val="CBD5E1"/>
                </a:solidFill>
                <a:latin typeface="Tiro Devanagari Hindi"/>
                <a:ea typeface="Tiro Devanagari Hindi"/>
                <a:cs typeface="Tiro Devanagari Hindi"/>
                <a:sym typeface="Tiro Devanagari Hindi"/>
              </a:rPr>
              <a:t>लोग जरूरत पड़ने पर ही अच्छे बनते हैं। मौका मिलते ही वे धोखा देने से नहीं चूकते। वे स्वभाव से चंचल और कृतघ्न होते हैं।</a:t>
            </a:r>
            <a:endParaRPr/>
          </a:p>
        </p:txBody>
      </p:sp>
      <p:sp>
        <p:nvSpPr>
          <p:cNvPr id="127" name="Google Shape;127;p16"/>
          <p:cNvSpPr txBox="1"/>
          <p:nvPr/>
        </p:nvSpPr>
        <p:spPr>
          <a:xfrm>
            <a:off x="8939033" y="3659385"/>
            <a:ext cx="1870233" cy="3524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2100" u="none" cap="none" strike="noStrike">
                <a:solidFill>
                  <a:srgbClr val="DEFF9A"/>
                </a:solidFill>
                <a:latin typeface="Tiro Devanagari Hindi"/>
                <a:ea typeface="Tiro Devanagari Hindi"/>
                <a:cs typeface="Tiro Devanagari Hindi"/>
                <a:sym typeface="Tiro Devanagari Hindi"/>
              </a:rPr>
              <a:t>डरपोक (Fearful)</a:t>
            </a:r>
            <a:endParaRPr/>
          </a:p>
        </p:txBody>
      </p:sp>
      <p:sp>
        <p:nvSpPr>
          <p:cNvPr id="128" name="Google Shape;128;p16"/>
          <p:cNvSpPr txBox="1"/>
          <p:nvPr/>
        </p:nvSpPr>
        <p:spPr>
          <a:xfrm>
            <a:off x="8423225" y="4364235"/>
            <a:ext cx="2901850" cy="1340643"/>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650" u="none" cap="none" strike="noStrike">
                <a:solidFill>
                  <a:srgbClr val="CBD5E1"/>
                </a:solidFill>
                <a:latin typeface="Tiro Devanagari Hindi"/>
                <a:ea typeface="Tiro Devanagari Hindi"/>
                <a:cs typeface="Tiro Devanagari Hindi"/>
                <a:sym typeface="Tiro Devanagari Hindi"/>
              </a:rPr>
              <a:t>मनुष्य कायर होता है और खतरों से बचता है। इसलिए शासक को प्रेम के बजाय भय के माध्यम से उन्हें नियंत्रित करना आसान होता है।</a:t>
            </a:r>
            <a:endParaRPr/>
          </a:p>
        </p:txBody>
      </p:sp>
      <p:sp>
        <p:nvSpPr>
          <p:cNvPr id="129" name="Google Shape;129;p16"/>
          <p:cNvSpPr txBox="1"/>
          <p:nvPr/>
        </p:nvSpPr>
        <p:spPr>
          <a:xfrm>
            <a:off x="571500" y="381000"/>
            <a:ext cx="11601450" cy="6286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600" u="none" cap="none" strike="noStrike">
                <a:solidFill>
                  <a:srgbClr val="F1F5F9"/>
                </a:solidFill>
                <a:latin typeface="Tiro Devanagari Hindi"/>
                <a:ea typeface="Tiro Devanagari Hindi"/>
                <a:cs typeface="Tiro Devanagari Hindi"/>
                <a:sym typeface="Tiro Devanagari Hindi"/>
              </a:rPr>
              <a:t>मानव स्वभाव पर विचार</a:t>
            </a:r>
            <a:endParaRPr/>
          </a:p>
        </p:txBody>
      </p:sp>
      <p:sp>
        <p:nvSpPr>
          <p:cNvPr id="130" name="Google Shape;130;p16"/>
          <p:cNvSpPr/>
          <p:nvPr/>
        </p:nvSpPr>
        <p:spPr>
          <a:xfrm>
            <a:off x="571500" y="1133475"/>
            <a:ext cx="11049000" cy="19050"/>
          </a:xfrm>
          <a:prstGeom prst="rect">
            <a:avLst/>
          </a:prstGeom>
          <a:solidFill>
            <a:srgbClr val="334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72A"/>
        </a:solidFill>
      </p:bgPr>
    </p:bg>
    <p:spTree>
      <p:nvGrpSpPr>
        <p:cNvPr id="134" name="Shape 134"/>
        <p:cNvGrpSpPr/>
        <p:nvPr/>
      </p:nvGrpSpPr>
      <p:grpSpPr>
        <a:xfrm>
          <a:off x="0" y="0"/>
          <a:ext cx="0" cy="0"/>
          <a:chOff x="0" y="0"/>
          <a:chExt cx="0" cy="0"/>
        </a:xfrm>
      </p:grpSpPr>
      <p:pic>
        <p:nvPicPr>
          <p:cNvPr descr="image.png" id="135" name="Google Shape;135;p1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36" name="Google Shape;136;p17"/>
          <p:cNvPicPr preferRelativeResize="0"/>
          <p:nvPr/>
        </p:nvPicPr>
        <p:blipFill rotWithShape="1">
          <a:blip r:embed="rId4">
            <a:alphaModFix/>
          </a:blip>
          <a:srcRect b="0" l="0" r="0" t="0"/>
          <a:stretch/>
        </p:blipFill>
        <p:spPr>
          <a:xfrm>
            <a:off x="571500" y="1819275"/>
            <a:ext cx="5238750" cy="4657725"/>
          </a:xfrm>
          <a:prstGeom prst="rect">
            <a:avLst/>
          </a:prstGeom>
          <a:noFill/>
          <a:ln>
            <a:noFill/>
          </a:ln>
        </p:spPr>
      </p:pic>
      <p:pic>
        <p:nvPicPr>
          <p:cNvPr descr="image.png" id="137" name="Google Shape;137;p17"/>
          <p:cNvPicPr preferRelativeResize="0"/>
          <p:nvPr/>
        </p:nvPicPr>
        <p:blipFill rotWithShape="1">
          <a:blip r:embed="rId5">
            <a:alphaModFix/>
          </a:blip>
          <a:srcRect b="0" l="0" r="0" t="0"/>
          <a:stretch/>
        </p:blipFill>
        <p:spPr>
          <a:xfrm>
            <a:off x="6381750" y="1819275"/>
            <a:ext cx="5238750" cy="4657725"/>
          </a:xfrm>
          <a:prstGeom prst="rect">
            <a:avLst/>
          </a:prstGeom>
          <a:noFill/>
          <a:ln>
            <a:noFill/>
          </a:ln>
        </p:spPr>
      </p:pic>
      <p:sp>
        <p:nvSpPr>
          <p:cNvPr id="138" name="Google Shape;138;p17"/>
          <p:cNvSpPr txBox="1"/>
          <p:nvPr/>
        </p:nvSpPr>
        <p:spPr>
          <a:xfrm>
            <a:off x="962025" y="2209800"/>
            <a:ext cx="4680585" cy="3524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100" u="none" cap="none" strike="noStrike">
                <a:solidFill>
                  <a:srgbClr val="DEFF9A"/>
                </a:solidFill>
                <a:latin typeface="Tiro Devanagari Hindi"/>
                <a:ea typeface="Tiro Devanagari Hindi"/>
                <a:cs typeface="Tiro Devanagari Hindi"/>
                <a:sym typeface="Tiro Devanagari Hindi"/>
              </a:rPr>
              <a:t>नैतिकता (Ethics)</a:t>
            </a:r>
            <a:endParaRPr/>
          </a:p>
        </p:txBody>
      </p:sp>
      <p:sp>
        <p:nvSpPr>
          <p:cNvPr id="139" name="Google Shape;139;p17"/>
          <p:cNvSpPr txBox="1"/>
          <p:nvPr/>
        </p:nvSpPr>
        <p:spPr>
          <a:xfrm>
            <a:off x="962025" y="2771775"/>
            <a:ext cx="4457700" cy="1340643"/>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CBD5E1"/>
                </a:solidFill>
                <a:latin typeface="Tiro Devanagari Hindi"/>
                <a:ea typeface="Tiro Devanagari Hindi"/>
                <a:cs typeface="Tiro Devanagari Hindi"/>
                <a:sym typeface="Tiro Devanagari Hindi"/>
              </a:rPr>
              <a:t>ईसाई नैतिकता विनम्रता, दया और ईमानदारी सिखाती है। मैकियावेली के अनुसार, एक आम नागरिक के लिए ये गुण अच्छे हो सकते हैं, लेकिन एक राजा के लिए ये </a:t>
            </a:r>
            <a:r>
              <a:rPr b="1" i="0" lang="en-US" sz="1650" u="none" cap="none" strike="noStrike">
                <a:solidFill>
                  <a:srgbClr val="CBD5E1"/>
                </a:solidFill>
                <a:latin typeface="Tiro Devanagari Hindi"/>
                <a:ea typeface="Tiro Devanagari Hindi"/>
                <a:cs typeface="Tiro Devanagari Hindi"/>
                <a:sym typeface="Tiro Devanagari Hindi"/>
              </a:rPr>
              <a:t>विनाशकारी</a:t>
            </a:r>
            <a:r>
              <a:rPr b="0" i="0" lang="en-US" sz="1650" u="none" cap="none" strike="noStrike">
                <a:solidFill>
                  <a:srgbClr val="CBD5E1"/>
                </a:solidFill>
                <a:latin typeface="Tiro Devanagari Hindi"/>
                <a:ea typeface="Tiro Devanagari Hindi"/>
                <a:cs typeface="Tiro Devanagari Hindi"/>
                <a:sym typeface="Tiro Devanagari Hindi"/>
              </a:rPr>
              <a:t> साबित हो सकते हैं।</a:t>
            </a:r>
            <a:endParaRPr/>
          </a:p>
        </p:txBody>
      </p:sp>
      <p:sp>
        <p:nvSpPr>
          <p:cNvPr id="140" name="Google Shape;140;p17"/>
          <p:cNvSpPr txBox="1"/>
          <p:nvPr/>
        </p:nvSpPr>
        <p:spPr>
          <a:xfrm>
            <a:off x="6772275" y="2209800"/>
            <a:ext cx="4680585" cy="3524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100" u="none" cap="none" strike="noStrike">
                <a:solidFill>
                  <a:srgbClr val="DEFF9A"/>
                </a:solidFill>
                <a:latin typeface="Tiro Devanagari Hindi"/>
                <a:ea typeface="Tiro Devanagari Hindi"/>
                <a:cs typeface="Tiro Devanagari Hindi"/>
                <a:sym typeface="Tiro Devanagari Hindi"/>
              </a:rPr>
              <a:t>राजनीति (Politics)</a:t>
            </a:r>
            <a:endParaRPr/>
          </a:p>
        </p:txBody>
      </p:sp>
      <p:sp>
        <p:nvSpPr>
          <p:cNvPr id="141" name="Google Shape;141;p17"/>
          <p:cNvSpPr txBox="1"/>
          <p:nvPr/>
        </p:nvSpPr>
        <p:spPr>
          <a:xfrm>
            <a:off x="6772275" y="2771775"/>
            <a:ext cx="4457700" cy="1340643"/>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CBD5E1"/>
                </a:solidFill>
                <a:latin typeface="Tiro Devanagari Hindi"/>
                <a:ea typeface="Tiro Devanagari Hindi"/>
                <a:cs typeface="Tiro Devanagari Hindi"/>
                <a:sym typeface="Tiro Devanagari Hindi"/>
              </a:rPr>
              <a:t>राजनीति का उद्देश्य राज्य की </a:t>
            </a:r>
            <a:r>
              <a:rPr b="1" i="0" lang="en-US" sz="1650" u="none" cap="none" strike="noStrike">
                <a:solidFill>
                  <a:srgbClr val="CBD5E1"/>
                </a:solidFill>
                <a:latin typeface="Tiro Devanagari Hindi"/>
                <a:ea typeface="Tiro Devanagari Hindi"/>
                <a:cs typeface="Tiro Devanagari Hindi"/>
                <a:sym typeface="Tiro Devanagari Hindi"/>
              </a:rPr>
              <a:t>सुरक्षा और विस्तार</a:t>
            </a:r>
            <a:r>
              <a:rPr b="0" i="0" lang="en-US" sz="1650" u="none" cap="none" strike="noStrike">
                <a:solidFill>
                  <a:srgbClr val="CBD5E1"/>
                </a:solidFill>
                <a:latin typeface="Tiro Devanagari Hindi"/>
                <a:ea typeface="Tiro Devanagari Hindi"/>
                <a:cs typeface="Tiro Devanagari Hindi"/>
                <a:sym typeface="Tiro Devanagari Hindi"/>
              </a:rPr>
              <a:t> है। राजा को राज्य के हित में झूठ बोलने, धोखा देने या हिंसा करने से भी नहीं हिचकना चाहिए। राजनीति के अपने अलग नियम होते हैं।</a:t>
            </a:r>
            <a:endParaRPr/>
          </a:p>
        </p:txBody>
      </p:sp>
      <p:sp>
        <p:nvSpPr>
          <p:cNvPr id="142" name="Google Shape;142;p17"/>
          <p:cNvSpPr txBox="1"/>
          <p:nvPr/>
        </p:nvSpPr>
        <p:spPr>
          <a:xfrm>
            <a:off x="571500" y="381000"/>
            <a:ext cx="11601450" cy="6286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600" u="none" cap="none" strike="noStrike">
                <a:solidFill>
                  <a:srgbClr val="F1F5F9"/>
                </a:solidFill>
                <a:latin typeface="Tiro Devanagari Hindi"/>
                <a:ea typeface="Tiro Devanagari Hindi"/>
                <a:cs typeface="Tiro Devanagari Hindi"/>
                <a:sym typeface="Tiro Devanagari Hindi"/>
              </a:rPr>
              <a:t>राजनीति और नैतिकता का पृथक्करण</a:t>
            </a:r>
            <a:endParaRPr/>
          </a:p>
        </p:txBody>
      </p:sp>
      <p:sp>
        <p:nvSpPr>
          <p:cNvPr id="143" name="Google Shape;143;p17"/>
          <p:cNvSpPr/>
          <p:nvPr/>
        </p:nvSpPr>
        <p:spPr>
          <a:xfrm>
            <a:off x="571500" y="1133475"/>
            <a:ext cx="11049000" cy="19050"/>
          </a:xfrm>
          <a:prstGeom prst="rect">
            <a:avLst/>
          </a:prstGeom>
          <a:solidFill>
            <a:srgbClr val="334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72A"/>
        </a:solidFill>
      </p:bgPr>
    </p:bg>
    <p:spTree>
      <p:nvGrpSpPr>
        <p:cNvPr id="147" name="Shape 147"/>
        <p:cNvGrpSpPr/>
        <p:nvPr/>
      </p:nvGrpSpPr>
      <p:grpSpPr>
        <a:xfrm>
          <a:off x="0" y="0"/>
          <a:ext cx="0" cy="0"/>
          <a:chOff x="0" y="0"/>
          <a:chExt cx="0" cy="0"/>
        </a:xfrm>
      </p:grpSpPr>
      <p:pic>
        <p:nvPicPr>
          <p:cNvPr descr="image.png" id="148" name="Google Shape;148;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9" name="Google Shape;149;p18"/>
          <p:cNvSpPr txBox="1"/>
          <p:nvPr/>
        </p:nvSpPr>
        <p:spPr>
          <a:xfrm>
            <a:off x="2190750" y="2220366"/>
            <a:ext cx="7810500" cy="1188541"/>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600" u="none" cap="none" strike="noStrike">
                <a:solidFill>
                  <a:srgbClr val="FFFFFF"/>
                </a:solidFill>
                <a:latin typeface="Tiro Devanagari Hindi"/>
                <a:ea typeface="Tiro Devanagari Hindi"/>
                <a:cs typeface="Tiro Devanagari Hindi"/>
                <a:sym typeface="Tiro Devanagari Hindi"/>
              </a:rPr>
              <a:t>"साध्य ही साधन का औचित्य है।"</a:t>
            </a:r>
            <a:br>
              <a:rPr b="0" i="0" lang="en-US" sz="1800" u="none" cap="none" strike="noStrike">
                <a:solidFill>
                  <a:schemeClr val="dk1"/>
                </a:solidFill>
                <a:latin typeface="Calibri"/>
                <a:ea typeface="Calibri"/>
                <a:cs typeface="Calibri"/>
                <a:sym typeface="Calibri"/>
              </a:rPr>
            </a:br>
            <a:r>
              <a:rPr b="1" i="0" lang="en-US" sz="3600" u="none" cap="none" strike="noStrike">
                <a:solidFill>
                  <a:srgbClr val="FFFFFF"/>
                </a:solidFill>
                <a:latin typeface="Tiro Devanagari Hindi"/>
                <a:ea typeface="Tiro Devanagari Hindi"/>
                <a:cs typeface="Tiro Devanagari Hindi"/>
                <a:sym typeface="Tiro Devanagari Hindi"/>
              </a:rPr>
              <a:t> (The ends justify the means)</a:t>
            </a:r>
            <a:endParaRPr/>
          </a:p>
        </p:txBody>
      </p:sp>
      <p:sp>
        <p:nvSpPr>
          <p:cNvPr id="150" name="Google Shape;150;p18"/>
          <p:cNvSpPr txBox="1"/>
          <p:nvPr/>
        </p:nvSpPr>
        <p:spPr>
          <a:xfrm>
            <a:off x="5062537" y="3694658"/>
            <a:ext cx="2066925" cy="2952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100" u="none" cap="none" strike="noStrike">
                <a:solidFill>
                  <a:srgbClr val="DEFF9A"/>
                </a:solidFill>
                <a:latin typeface="Times New Roman"/>
                <a:ea typeface="Times New Roman"/>
                <a:cs typeface="Times New Roman"/>
                <a:sym typeface="Times New Roman"/>
              </a:rPr>
              <a:t>— निकोलो मैकियावेली</a:t>
            </a:r>
            <a:endParaRPr/>
          </a:p>
        </p:txBody>
      </p:sp>
      <p:sp>
        <p:nvSpPr>
          <p:cNvPr id="151" name="Google Shape;151;p18"/>
          <p:cNvSpPr txBox="1"/>
          <p:nvPr/>
        </p:nvSpPr>
        <p:spPr>
          <a:xfrm>
            <a:off x="1809750" y="4294733"/>
            <a:ext cx="8572500" cy="6096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CBD5E1"/>
                </a:solidFill>
                <a:latin typeface="Tiro Devanagari Hindi"/>
                <a:ea typeface="Tiro Devanagari Hindi"/>
                <a:cs typeface="Tiro Devanagari Hindi"/>
                <a:sym typeface="Tiro Devanagari Hindi"/>
              </a:rPr>
              <a:t>यदि राजा का उद्देश्य (साध्य) राज्य को सुरक्षित रखना है, तो उसके द्वारा अपनाए गए तरीके (साधन) चाहे वे अनैतिक ही क्यों न हों, उचित माने जाएंगे।</a:t>
            </a:r>
            <a:endParaRPr/>
          </a:p>
        </p:txBody>
      </p:sp>
      <p:sp>
        <p:nvSpPr>
          <p:cNvPr id="152" name="Google Shape;152;p18"/>
          <p:cNvSpPr txBox="1"/>
          <p:nvPr/>
        </p:nvSpPr>
        <p:spPr>
          <a:xfrm>
            <a:off x="1619250" y="1839366"/>
            <a:ext cx="476250" cy="1524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9000" u="none" cap="none" strike="noStrike">
                <a:solidFill>
                  <a:srgbClr val="DEFF9A"/>
                </a:solidFill>
                <a:latin typeface="Tiro Devanagari Hindi"/>
                <a:ea typeface="Tiro Devanagari Hindi"/>
                <a:cs typeface="Tiro Devanagari Hindi"/>
                <a:sym typeface="Tiro Devanagari Hindi"/>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72A"/>
        </a:solidFill>
      </p:bgPr>
    </p:bg>
    <p:spTree>
      <p:nvGrpSpPr>
        <p:cNvPr id="156" name="Shape 156"/>
        <p:cNvGrpSpPr/>
        <p:nvPr/>
      </p:nvGrpSpPr>
      <p:grpSpPr>
        <a:xfrm>
          <a:off x="0" y="0"/>
          <a:ext cx="0" cy="0"/>
          <a:chOff x="0" y="0"/>
          <a:chExt cx="0" cy="0"/>
        </a:xfrm>
      </p:grpSpPr>
      <p:pic>
        <p:nvPicPr>
          <p:cNvPr descr="image.png" id="157" name="Google Shape;157;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8" name="Google Shape;158;p19"/>
          <p:cNvSpPr txBox="1"/>
          <p:nvPr/>
        </p:nvSpPr>
        <p:spPr>
          <a:xfrm>
            <a:off x="6381750" y="2536031"/>
            <a:ext cx="5238750" cy="67032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CBD5E1"/>
                </a:solidFill>
                <a:latin typeface="Tiro Devanagari Hindi"/>
                <a:ea typeface="Tiro Devanagari Hindi"/>
                <a:cs typeface="Tiro Devanagari Hindi"/>
                <a:sym typeface="Tiro Devanagari Hindi"/>
              </a:rPr>
              <a:t>मैकियावेली के अनुसार, एक सफल शासक में दो जानवरों के गुण होने चाहिए:</a:t>
            </a:r>
            <a:endParaRPr/>
          </a:p>
        </p:txBody>
      </p:sp>
      <p:sp>
        <p:nvSpPr>
          <p:cNvPr id="159" name="Google Shape;159;p19"/>
          <p:cNvSpPr txBox="1"/>
          <p:nvPr/>
        </p:nvSpPr>
        <p:spPr>
          <a:xfrm>
            <a:off x="6381750" y="5089921"/>
            <a:ext cx="5238750" cy="67032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1" lang="en-US" sz="1650" u="none" cap="none" strike="noStrike">
                <a:solidFill>
                  <a:srgbClr val="CBD5E1"/>
                </a:solidFill>
                <a:latin typeface="Tiro Devanagari Hindi"/>
                <a:ea typeface="Tiro Devanagari Hindi"/>
                <a:cs typeface="Tiro Devanagari Hindi"/>
                <a:sym typeface="Tiro Devanagari Hindi"/>
              </a:rPr>
              <a:t>"केवल शेर होने पर वह जाल में फंस जाएगा, और केवल लोमड़ी होने पर वह भेड़ियों से अपना बचाव नहीं कर पाएगा।"</a:t>
            </a:r>
            <a:endParaRPr/>
          </a:p>
        </p:txBody>
      </p:sp>
      <p:sp>
        <p:nvSpPr>
          <p:cNvPr id="160" name="Google Shape;160;p19"/>
          <p:cNvSpPr txBox="1"/>
          <p:nvPr/>
        </p:nvSpPr>
        <p:spPr>
          <a:xfrm>
            <a:off x="6667500" y="3415903"/>
            <a:ext cx="4953000" cy="67032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650" u="none" cap="none" strike="noStrike">
                <a:solidFill>
                  <a:srgbClr val="CBD5E1"/>
                </a:solidFill>
                <a:latin typeface="Tiro Devanagari Hindi"/>
                <a:ea typeface="Tiro Devanagari Hindi"/>
                <a:cs typeface="Tiro Devanagari Hindi"/>
                <a:sym typeface="Tiro Devanagari Hindi"/>
              </a:rPr>
              <a:t>शेर (Lion):</a:t>
            </a:r>
            <a:r>
              <a:rPr b="0" i="0" lang="en-US" sz="1650" u="none" cap="none" strike="noStrike">
                <a:solidFill>
                  <a:srgbClr val="CBD5E1"/>
                </a:solidFill>
                <a:latin typeface="Tiro Devanagari Hindi"/>
                <a:ea typeface="Tiro Devanagari Hindi"/>
                <a:cs typeface="Tiro Devanagari Hindi"/>
                <a:sym typeface="Tiro Devanagari Hindi"/>
              </a:rPr>
              <a:t> भेड़ियों (दुश्मनों) को डराने के लिए राजा को शेर की तरह ताकतवर और साहसी होना चाहिए।</a:t>
            </a:r>
            <a:endParaRPr/>
          </a:p>
        </p:txBody>
      </p:sp>
      <p:sp>
        <p:nvSpPr>
          <p:cNvPr id="161" name="Google Shape;161;p19"/>
          <p:cNvSpPr txBox="1"/>
          <p:nvPr/>
        </p:nvSpPr>
        <p:spPr>
          <a:xfrm>
            <a:off x="6667500" y="4229100"/>
            <a:ext cx="4953000" cy="67032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650" u="none" cap="none" strike="noStrike">
                <a:solidFill>
                  <a:srgbClr val="CBD5E1"/>
                </a:solidFill>
                <a:latin typeface="Tiro Devanagari Hindi"/>
                <a:ea typeface="Tiro Devanagari Hindi"/>
                <a:cs typeface="Tiro Devanagari Hindi"/>
                <a:sym typeface="Tiro Devanagari Hindi"/>
              </a:rPr>
              <a:t>लोमड़ी (Fox):</a:t>
            </a:r>
            <a:r>
              <a:rPr b="0" i="0" lang="en-US" sz="1650" u="none" cap="none" strike="noStrike">
                <a:solidFill>
                  <a:srgbClr val="CBD5E1"/>
                </a:solidFill>
                <a:latin typeface="Tiro Devanagari Hindi"/>
                <a:ea typeface="Tiro Devanagari Hindi"/>
                <a:cs typeface="Tiro Devanagari Hindi"/>
                <a:sym typeface="Tiro Devanagari Hindi"/>
              </a:rPr>
              <a:t> जाल (षड्यंत्रों) को पहचानने और उससे बचने के लिए राजा को लोमड़ी की तरह चालाक और धूर्त होना चाहिए।</a:t>
            </a:r>
            <a:endParaRPr/>
          </a:p>
        </p:txBody>
      </p:sp>
      <p:sp>
        <p:nvSpPr>
          <p:cNvPr id="162" name="Google Shape;162;p19"/>
          <p:cNvSpPr txBox="1"/>
          <p:nvPr/>
        </p:nvSpPr>
        <p:spPr>
          <a:xfrm>
            <a:off x="6381750" y="3368278"/>
            <a:ext cx="152400" cy="4572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250" u="none" cap="none" strike="noStrike">
                <a:solidFill>
                  <a:srgbClr val="DEFF9A"/>
                </a:solidFill>
                <a:latin typeface="Tiro Devanagari Hindi"/>
                <a:ea typeface="Tiro Devanagari Hindi"/>
                <a:cs typeface="Tiro Devanagari Hindi"/>
                <a:sym typeface="Tiro Devanagari Hindi"/>
              </a:rPr>
              <a:t>•</a:t>
            </a:r>
            <a:endParaRPr/>
          </a:p>
        </p:txBody>
      </p:sp>
      <p:sp>
        <p:nvSpPr>
          <p:cNvPr id="163" name="Google Shape;163;p19"/>
          <p:cNvSpPr txBox="1"/>
          <p:nvPr/>
        </p:nvSpPr>
        <p:spPr>
          <a:xfrm>
            <a:off x="6381750" y="4181475"/>
            <a:ext cx="152400" cy="4572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250" u="none" cap="none" strike="noStrike">
                <a:solidFill>
                  <a:srgbClr val="DEFF9A"/>
                </a:solidFill>
                <a:latin typeface="Tiro Devanagari Hindi"/>
                <a:ea typeface="Tiro Devanagari Hindi"/>
                <a:cs typeface="Tiro Devanagari Hindi"/>
                <a:sym typeface="Tiro Devanagari Hindi"/>
              </a:rPr>
              <a:t>•</a:t>
            </a:r>
            <a:endParaRPr/>
          </a:p>
        </p:txBody>
      </p:sp>
      <p:sp>
        <p:nvSpPr>
          <p:cNvPr id="164" name="Google Shape;164;p19"/>
          <p:cNvSpPr txBox="1"/>
          <p:nvPr/>
        </p:nvSpPr>
        <p:spPr>
          <a:xfrm>
            <a:off x="571500" y="381000"/>
            <a:ext cx="11601450" cy="6286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600" u="none" cap="none" strike="noStrike">
                <a:solidFill>
                  <a:srgbClr val="F1F5F9"/>
                </a:solidFill>
                <a:latin typeface="Tiro Devanagari Hindi"/>
                <a:ea typeface="Tiro Devanagari Hindi"/>
                <a:cs typeface="Tiro Devanagari Hindi"/>
                <a:sym typeface="Tiro Devanagari Hindi"/>
              </a:rPr>
              <a:t>राजा के गुण: शेर और लोमड़ी</a:t>
            </a:r>
            <a:endParaRPr/>
          </a:p>
        </p:txBody>
      </p:sp>
      <p:sp>
        <p:nvSpPr>
          <p:cNvPr id="165" name="Google Shape;165;p19"/>
          <p:cNvSpPr/>
          <p:nvPr/>
        </p:nvSpPr>
        <p:spPr>
          <a:xfrm>
            <a:off x="571500" y="1133475"/>
            <a:ext cx="11049000" cy="19050"/>
          </a:xfrm>
          <a:prstGeom prst="rect">
            <a:avLst/>
          </a:prstGeom>
          <a:solidFill>
            <a:srgbClr val="334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72A"/>
        </a:solidFill>
      </p:bgPr>
    </p:bg>
    <p:spTree>
      <p:nvGrpSpPr>
        <p:cNvPr id="169" name="Shape 169"/>
        <p:cNvGrpSpPr/>
        <p:nvPr/>
      </p:nvGrpSpPr>
      <p:grpSpPr>
        <a:xfrm>
          <a:off x="0" y="0"/>
          <a:ext cx="0" cy="0"/>
          <a:chOff x="0" y="0"/>
          <a:chExt cx="0" cy="0"/>
        </a:xfrm>
      </p:grpSpPr>
      <p:pic>
        <p:nvPicPr>
          <p:cNvPr descr="image.png" id="170" name="Google Shape;170;p20"/>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71" name="Google Shape;171;p20"/>
          <p:cNvPicPr preferRelativeResize="0"/>
          <p:nvPr/>
        </p:nvPicPr>
        <p:blipFill rotWithShape="1">
          <a:blip r:embed="rId4">
            <a:alphaModFix/>
          </a:blip>
          <a:srcRect b="0" l="0" r="0" t="0"/>
          <a:stretch/>
        </p:blipFill>
        <p:spPr>
          <a:xfrm>
            <a:off x="571500" y="1819275"/>
            <a:ext cx="5238750" cy="4657725"/>
          </a:xfrm>
          <a:prstGeom prst="rect">
            <a:avLst/>
          </a:prstGeom>
          <a:noFill/>
          <a:ln>
            <a:noFill/>
          </a:ln>
        </p:spPr>
      </p:pic>
      <p:pic>
        <p:nvPicPr>
          <p:cNvPr descr="image.png" id="172" name="Google Shape;172;p20"/>
          <p:cNvPicPr preferRelativeResize="0"/>
          <p:nvPr/>
        </p:nvPicPr>
        <p:blipFill rotWithShape="1">
          <a:blip r:embed="rId5">
            <a:alphaModFix/>
          </a:blip>
          <a:srcRect b="0" l="0" r="0" t="0"/>
          <a:stretch/>
        </p:blipFill>
        <p:spPr>
          <a:xfrm>
            <a:off x="6381750" y="1819275"/>
            <a:ext cx="5238750" cy="4657725"/>
          </a:xfrm>
          <a:prstGeom prst="rect">
            <a:avLst/>
          </a:prstGeom>
          <a:noFill/>
          <a:ln>
            <a:noFill/>
          </a:ln>
        </p:spPr>
      </p:pic>
      <p:sp>
        <p:nvSpPr>
          <p:cNvPr id="173" name="Google Shape;173;p20"/>
          <p:cNvSpPr txBox="1"/>
          <p:nvPr/>
        </p:nvSpPr>
        <p:spPr>
          <a:xfrm>
            <a:off x="962025" y="2209800"/>
            <a:ext cx="4680585" cy="3524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100" u="none" cap="none" strike="noStrike">
                <a:solidFill>
                  <a:srgbClr val="DEFF9A"/>
                </a:solidFill>
                <a:latin typeface="Tiro Devanagari Hindi"/>
                <a:ea typeface="Tiro Devanagari Hindi"/>
                <a:cs typeface="Tiro Devanagari Hindi"/>
                <a:sym typeface="Tiro Devanagari Hindi"/>
              </a:rPr>
              <a:t>प्रेमपात्र (Loved) होना</a:t>
            </a:r>
            <a:endParaRPr/>
          </a:p>
        </p:txBody>
      </p:sp>
      <p:sp>
        <p:nvSpPr>
          <p:cNvPr id="174" name="Google Shape;174;p20"/>
          <p:cNvSpPr txBox="1"/>
          <p:nvPr/>
        </p:nvSpPr>
        <p:spPr>
          <a:xfrm>
            <a:off x="962025" y="2771775"/>
            <a:ext cx="4457700" cy="1005482"/>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CBD5E1"/>
                </a:solidFill>
                <a:latin typeface="Tiro Devanagari Hindi"/>
                <a:ea typeface="Tiro Devanagari Hindi"/>
                <a:cs typeface="Tiro Devanagari Hindi"/>
                <a:sym typeface="Tiro Devanagari Hindi"/>
              </a:rPr>
              <a:t>प्रेम एक बंधन है जिसे लोग अपने स्वार्थ के लिए आसानी से तोड़ देते हैं। जब तक राजा फायदा देता है, वे वफादार रहते हैं, लेकिन मुसीबत आने पर भाग जाते हैं।</a:t>
            </a:r>
            <a:endParaRPr/>
          </a:p>
        </p:txBody>
      </p:sp>
      <p:sp>
        <p:nvSpPr>
          <p:cNvPr id="175" name="Google Shape;175;p20"/>
          <p:cNvSpPr txBox="1"/>
          <p:nvPr/>
        </p:nvSpPr>
        <p:spPr>
          <a:xfrm>
            <a:off x="6772275" y="2209800"/>
            <a:ext cx="4680585" cy="3524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100" u="none" cap="none" strike="noStrike">
                <a:solidFill>
                  <a:srgbClr val="DEFF9A"/>
                </a:solidFill>
                <a:latin typeface="Tiro Devanagari Hindi"/>
                <a:ea typeface="Tiro Devanagari Hindi"/>
                <a:cs typeface="Tiro Devanagari Hindi"/>
                <a:sym typeface="Tiro Devanagari Hindi"/>
              </a:rPr>
              <a:t>भययुक्त (Feared) होना</a:t>
            </a:r>
            <a:endParaRPr/>
          </a:p>
        </p:txBody>
      </p:sp>
      <p:sp>
        <p:nvSpPr>
          <p:cNvPr id="176" name="Google Shape;176;p20"/>
          <p:cNvSpPr txBox="1"/>
          <p:nvPr/>
        </p:nvSpPr>
        <p:spPr>
          <a:xfrm>
            <a:off x="6772275" y="2771775"/>
            <a:ext cx="4457700" cy="1340643"/>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CBD5E1"/>
                </a:solidFill>
                <a:latin typeface="Tiro Devanagari Hindi"/>
                <a:ea typeface="Tiro Devanagari Hindi"/>
                <a:cs typeface="Tiro Devanagari Hindi"/>
                <a:sym typeface="Tiro Devanagari Hindi"/>
              </a:rPr>
              <a:t>भय सजा के डर पर आधारित होता है, जो कभी खत्म नहीं होता। इसलिए, यदि चुनना हो, तो राजा के लिए </a:t>
            </a:r>
            <a:r>
              <a:rPr b="1" i="0" lang="en-US" sz="1650" u="none" cap="none" strike="noStrike">
                <a:solidFill>
                  <a:srgbClr val="CBD5E1"/>
                </a:solidFill>
                <a:latin typeface="Tiro Devanagari Hindi"/>
                <a:ea typeface="Tiro Devanagari Hindi"/>
                <a:cs typeface="Tiro Devanagari Hindi"/>
                <a:sym typeface="Tiro Devanagari Hindi"/>
              </a:rPr>
              <a:t>डरा हुआ (Feared)</a:t>
            </a:r>
            <a:r>
              <a:rPr b="0" i="0" lang="en-US" sz="1650" u="none" cap="none" strike="noStrike">
                <a:solidFill>
                  <a:srgbClr val="CBD5E1"/>
                </a:solidFill>
                <a:latin typeface="Tiro Devanagari Hindi"/>
                <a:ea typeface="Tiro Devanagari Hindi"/>
                <a:cs typeface="Tiro Devanagari Hindi"/>
                <a:sym typeface="Tiro Devanagari Hindi"/>
              </a:rPr>
              <a:t> होना ज्यादा सुरक्षित है। लेकिन उसे </a:t>
            </a:r>
            <a:r>
              <a:rPr b="1" i="0" lang="en-US" sz="1650" u="none" cap="none" strike="noStrike">
                <a:solidFill>
                  <a:srgbClr val="CBD5E1"/>
                </a:solidFill>
                <a:latin typeface="Tiro Devanagari Hindi"/>
                <a:ea typeface="Tiro Devanagari Hindi"/>
                <a:cs typeface="Tiro Devanagari Hindi"/>
                <a:sym typeface="Tiro Devanagari Hindi"/>
              </a:rPr>
              <a:t>घृणित (Hated)</a:t>
            </a:r>
            <a:r>
              <a:rPr b="0" i="0" lang="en-US" sz="1650" u="none" cap="none" strike="noStrike">
                <a:solidFill>
                  <a:srgbClr val="CBD5E1"/>
                </a:solidFill>
                <a:latin typeface="Tiro Devanagari Hindi"/>
                <a:ea typeface="Tiro Devanagari Hindi"/>
                <a:cs typeface="Tiro Devanagari Hindi"/>
                <a:sym typeface="Tiro Devanagari Hindi"/>
              </a:rPr>
              <a:t> होने से बचना चाहिए।</a:t>
            </a:r>
            <a:endParaRPr/>
          </a:p>
        </p:txBody>
      </p:sp>
      <p:sp>
        <p:nvSpPr>
          <p:cNvPr id="177" name="Google Shape;177;p20"/>
          <p:cNvSpPr txBox="1"/>
          <p:nvPr/>
        </p:nvSpPr>
        <p:spPr>
          <a:xfrm>
            <a:off x="571500" y="381000"/>
            <a:ext cx="11601450" cy="6286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600" u="none" cap="none" strike="noStrike">
                <a:solidFill>
                  <a:srgbClr val="F1F5F9"/>
                </a:solidFill>
                <a:latin typeface="Tiro Devanagari Hindi"/>
                <a:ea typeface="Tiro Devanagari Hindi"/>
                <a:cs typeface="Tiro Devanagari Hindi"/>
                <a:sym typeface="Tiro Devanagari Hindi"/>
              </a:rPr>
              <a:t>भय बनाम प्रेम (Fear vs Love)</a:t>
            </a:r>
            <a:endParaRPr/>
          </a:p>
        </p:txBody>
      </p:sp>
      <p:sp>
        <p:nvSpPr>
          <p:cNvPr id="178" name="Google Shape;178;p20"/>
          <p:cNvSpPr/>
          <p:nvPr/>
        </p:nvSpPr>
        <p:spPr>
          <a:xfrm>
            <a:off x="571500" y="1133475"/>
            <a:ext cx="11049000" cy="19050"/>
          </a:xfrm>
          <a:prstGeom prst="rect">
            <a:avLst/>
          </a:prstGeom>
          <a:solidFill>
            <a:srgbClr val="334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72A"/>
        </a:solidFill>
      </p:bgPr>
    </p:bg>
    <p:spTree>
      <p:nvGrpSpPr>
        <p:cNvPr id="182" name="Shape 182"/>
        <p:cNvGrpSpPr/>
        <p:nvPr/>
      </p:nvGrpSpPr>
      <p:grpSpPr>
        <a:xfrm>
          <a:off x="0" y="0"/>
          <a:ext cx="0" cy="0"/>
          <a:chOff x="0" y="0"/>
          <a:chExt cx="0" cy="0"/>
        </a:xfrm>
      </p:grpSpPr>
      <p:pic>
        <p:nvPicPr>
          <p:cNvPr descr="image.png" id="183" name="Google Shape;183;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4" name="Google Shape;184;p21"/>
          <p:cNvSpPr txBox="1"/>
          <p:nvPr/>
        </p:nvSpPr>
        <p:spPr>
          <a:xfrm>
            <a:off x="571500" y="762000"/>
            <a:ext cx="5200650" cy="12382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600" u="none" cap="none" strike="noStrike">
                <a:solidFill>
                  <a:srgbClr val="F1F5F9"/>
                </a:solidFill>
                <a:latin typeface="Tiro Devanagari Hindi"/>
                <a:ea typeface="Tiro Devanagari Hindi"/>
                <a:cs typeface="Tiro Devanagari Hindi"/>
                <a:sym typeface="Tiro Devanagari Hindi"/>
              </a:rPr>
              <a:t>सद्गुण (Virtù) और भाग्य (Fortuna)</a:t>
            </a:r>
            <a:endParaRPr/>
          </a:p>
        </p:txBody>
      </p:sp>
      <p:sp>
        <p:nvSpPr>
          <p:cNvPr id="185" name="Google Shape;185;p21"/>
          <p:cNvSpPr/>
          <p:nvPr/>
        </p:nvSpPr>
        <p:spPr>
          <a:xfrm>
            <a:off x="571500" y="2124075"/>
            <a:ext cx="4953000" cy="19050"/>
          </a:xfrm>
          <a:prstGeom prst="rect">
            <a:avLst/>
          </a:prstGeom>
          <a:solidFill>
            <a:srgbClr val="334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6" name="Google Shape;186;p21"/>
          <p:cNvSpPr txBox="1"/>
          <p:nvPr/>
        </p:nvSpPr>
        <p:spPr>
          <a:xfrm>
            <a:off x="571500" y="2638425"/>
            <a:ext cx="4953000" cy="1005482"/>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650" u="none" cap="none" strike="noStrike">
                <a:solidFill>
                  <a:srgbClr val="CBD5E1"/>
                </a:solidFill>
                <a:latin typeface="Tiro Devanagari Hindi"/>
                <a:ea typeface="Tiro Devanagari Hindi"/>
                <a:cs typeface="Tiro Devanagari Hindi"/>
                <a:sym typeface="Tiro Devanagari Hindi"/>
              </a:rPr>
              <a:t>फोर्टुना (भाग्य):</a:t>
            </a:r>
            <a:r>
              <a:rPr b="0" i="0" lang="en-US" sz="1650" u="none" cap="none" strike="noStrike">
                <a:solidFill>
                  <a:srgbClr val="CBD5E1"/>
                </a:solidFill>
                <a:latin typeface="Tiro Devanagari Hindi"/>
                <a:ea typeface="Tiro Devanagari Hindi"/>
                <a:cs typeface="Tiro Devanagari Hindi"/>
                <a:sym typeface="Tiro Devanagari Hindi"/>
              </a:rPr>
              <a:t> यह एक विनाशकारी नदी की तरह है जो नियंत्रण से बाहर है और तबाही ला सकती है (परिस्थितियां जो हमारे हाथ में नहीं हैं)।</a:t>
            </a:r>
            <a:endParaRPr/>
          </a:p>
        </p:txBody>
      </p:sp>
      <p:sp>
        <p:nvSpPr>
          <p:cNvPr id="187" name="Google Shape;187;p21"/>
          <p:cNvSpPr txBox="1"/>
          <p:nvPr/>
        </p:nvSpPr>
        <p:spPr>
          <a:xfrm>
            <a:off x="571500" y="4063007"/>
            <a:ext cx="4953000" cy="1005482"/>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650" u="none" cap="none" strike="noStrike">
                <a:solidFill>
                  <a:srgbClr val="CBD5E1"/>
                </a:solidFill>
                <a:latin typeface="Tiro Devanagari Hindi"/>
                <a:ea typeface="Tiro Devanagari Hindi"/>
                <a:cs typeface="Tiro Devanagari Hindi"/>
                <a:sym typeface="Tiro Devanagari Hindi"/>
              </a:rPr>
              <a:t>वर्चु (सद्गुण/कौशल):</a:t>
            </a:r>
            <a:r>
              <a:rPr b="0" i="0" lang="en-US" sz="1650" u="none" cap="none" strike="noStrike">
                <a:solidFill>
                  <a:srgbClr val="CBD5E1"/>
                </a:solidFill>
                <a:latin typeface="Tiro Devanagari Hindi"/>
                <a:ea typeface="Tiro Devanagari Hindi"/>
                <a:cs typeface="Tiro Devanagari Hindi"/>
                <a:sym typeface="Tiro Devanagari Hindi"/>
              </a:rPr>
              <a:t> यह वह बांध या तटबंध है जिसे राजा अपनी बुद्धिमानी और साहस से बनाता है ताकि भाग्य की नदी को नियंत्रित किया जा सके।</a:t>
            </a:r>
            <a:endParaRPr/>
          </a:p>
        </p:txBody>
      </p:sp>
      <p:sp>
        <p:nvSpPr>
          <p:cNvPr id="188" name="Google Shape;188;p21"/>
          <p:cNvSpPr txBox="1"/>
          <p:nvPr/>
        </p:nvSpPr>
        <p:spPr>
          <a:xfrm>
            <a:off x="571500" y="5468540"/>
            <a:ext cx="4953000" cy="67032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CBD5E1"/>
                </a:solidFill>
                <a:latin typeface="Tiro Devanagari Hindi"/>
                <a:ea typeface="Tiro Devanagari Hindi"/>
                <a:cs typeface="Tiro Devanagari Hindi"/>
                <a:sym typeface="Tiro Devanagari Hindi"/>
              </a:rPr>
              <a:t>एक सफल शासक केवल भाग्य के भरोसे नहीं बैठता, वह अपने 'वर्चु' (पौरुष/क्षमता) से भाग्य को जीतता है।</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